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6" r:id="rId6"/>
    <p:sldId id="268" r:id="rId7"/>
    <p:sldId id="258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9" r:id="rId16"/>
    <p:sldId id="267" r:id="rId17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85794" autoAdjust="0"/>
  </p:normalViewPr>
  <p:slideViewPr>
    <p:cSldViewPr snapToGrid="0">
      <p:cViewPr varScale="1">
        <p:scale>
          <a:sx n="59" d="100"/>
          <a:sy n="59" d="100"/>
        </p:scale>
        <p:origin x="99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3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A72B5BF-3327-4CFB-A980-72337B1360B2}" type="datetime1">
              <a:rPr lang="nl-NL" smtClean="0"/>
              <a:t>22-11-2020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C2C7C-C10F-42CC-9831-05841285AA54}" type="datetime1">
              <a:rPr lang="nl-NL" smtClean="0"/>
              <a:pPr/>
              <a:t>22-11-2020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8206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9330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3178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164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7759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1996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8382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8132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FDDBACE-0F8F-43FD-98F0-DEE13552DADA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674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inleidin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nl-NL" noProof="0" dirty="0">
              <a:solidFill>
                <a:schemeClr val="tx1"/>
              </a:solidFill>
            </a:endParaRP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nl-NL" noProof="0" dirty="0"/>
              <a:t>Invoegen of slepen en neerzetten </a:t>
            </a:r>
            <a:br>
              <a:rPr lang="nl-NL" noProof="0" dirty="0"/>
            </a:br>
            <a:r>
              <a:rPr lang="nl-NL" noProof="0" dirty="0"/>
              <a:t>Uw foto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 err="1"/>
              <a:t>Diatitel</a:t>
            </a:r>
            <a:endParaRPr lang="nl-NL" noProof="0" dirty="0"/>
          </a:p>
        </p:txBody>
      </p:sp>
      <p:sp>
        <p:nvSpPr>
          <p:cNvPr id="21" name="Subtitel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 smtClean="0"/>
              <a:t>Klik om de ondertitelstijl van het model te bewerken</a:t>
            </a:r>
            <a:endParaRPr lang="nl-NL" noProof="0" dirty="0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 in va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e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nl-NL" noProof="0" dirty="0"/>
            </a:p>
          </p:txBody>
        </p:sp>
      </p:grp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 dirty="0"/>
              <a:t>Titel van sectie 1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 dirty="0"/>
              <a:t>Titel van sectie 2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nl-NL" noProof="0" dirty="0"/>
              <a:t>Titel van sectie 3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6" name="Tijdelijke aanduiding voor dianumm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17" name="Tijdelijke aanduiding voor tekst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 dirty="0"/>
              <a:t>Subtitel</a:t>
            </a:r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26" name="Pijl: Rechts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29" name="Pijl: Rechts 25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 err="1"/>
              <a:t>Year</a:t>
            </a:r>
            <a:endParaRPr lang="nl-NL" noProof="0" dirty="0"/>
          </a:p>
        </p:txBody>
      </p:sp>
      <p:sp>
        <p:nvSpPr>
          <p:cNvPr id="15" name="Tijdelijke aanduiding voor tekst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18" name="Tijdelijke aanduiding voor tekst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19" name="Tijdelijke aanduiding voor tekst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 err="1"/>
              <a:t>Year</a:t>
            </a:r>
            <a:endParaRPr lang="nl-NL" noProof="0" dirty="0"/>
          </a:p>
        </p:txBody>
      </p:sp>
      <p:sp>
        <p:nvSpPr>
          <p:cNvPr id="20" name="Tijdelijke aanduiding voor tekst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21" name="Tijdelijke aanduiding voor tekst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22" name="Tijdelijke aanduiding voor tekst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23" name="Tijdelijke aanduiding voor tekst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24" name="Tijdelijke aanduiding voor tekst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25" name="Tijdelijke aanduiding voor tekst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26" name="Tijdelijke aanduiding voor tekst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27" name="Tijdelijke aanduiding voor tekst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28" name="Tijdelijke aanduiding voor tekst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29" name="Tijdelijke aanduiding voor tekst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30" name="Tijdelijke aanduiding voor tekst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31" name="Tijdelijke aanduiding voor tekst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32" name="Tijdelijke aanduiding voor tekst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33" name="Tijdelijke aanduiding voor tekst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34" name="Tijdelijke aanduiding voor tekst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35" name="Tijdelijke aanduiding voor tekst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36" name="Tijdelijke aanduiding voor tekst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37" name="Tijdelijke aanduiding voor tekst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MM</a:t>
            </a:r>
          </a:p>
        </p:txBody>
      </p:sp>
      <p:sp>
        <p:nvSpPr>
          <p:cNvPr id="40" name="Tijdelijke aanduiding voor tekst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nl-NL" noProof="0" dirty="0"/>
              <a:t>Titel van item</a:t>
            </a:r>
          </a:p>
        </p:txBody>
      </p:sp>
      <p:sp>
        <p:nvSpPr>
          <p:cNvPr id="41" name="Tijdelijke aanduiding voor tekst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Maand, Jaar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39" name="Tijdelijke aanduiding voor tekst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le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nl-NL" noProof="0" dirty="0"/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nl-NL" noProof="0" dirty="0"/>
          </a:p>
        </p:txBody>
      </p:sp>
      <p:sp>
        <p:nvSpPr>
          <p:cNvPr id="27" name="Tijdelijke aanduiding voor afbeelding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Profielfoto</a:t>
            </a:r>
          </a:p>
        </p:txBody>
      </p:sp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Profielfoto</a:t>
            </a:r>
          </a:p>
        </p:txBody>
      </p:sp>
      <p:sp>
        <p:nvSpPr>
          <p:cNvPr id="25" name="Tijdelijke aanduiding voor afbeelding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Profielfoto</a:t>
            </a:r>
          </a:p>
        </p:txBody>
      </p:sp>
      <p:sp>
        <p:nvSpPr>
          <p:cNvPr id="39" name="Tijdelijke aanduiding voor tekst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nl-NL" noProof="0" dirty="0"/>
              <a:t>Naam</a:t>
            </a:r>
          </a:p>
        </p:txBody>
      </p:sp>
      <p:sp>
        <p:nvSpPr>
          <p:cNvPr id="42" name="Tijdelijke aanduiding voor tekst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Korte biografie</a:t>
            </a:r>
          </a:p>
        </p:txBody>
      </p:sp>
      <p:sp>
        <p:nvSpPr>
          <p:cNvPr id="43" name="Tijdelijke aanduiding voor tekst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Titel</a:t>
            </a:r>
          </a:p>
        </p:txBody>
      </p:sp>
      <p:sp>
        <p:nvSpPr>
          <p:cNvPr id="45" name="Tijdelijke aanduiding voor tekst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nl-NL" noProof="0" dirty="0"/>
              <a:t>Naam</a:t>
            </a:r>
          </a:p>
        </p:txBody>
      </p:sp>
      <p:sp>
        <p:nvSpPr>
          <p:cNvPr id="46" name="Tijdelijke aanduiding voor tekst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Korte biografie</a:t>
            </a:r>
          </a:p>
        </p:txBody>
      </p:sp>
      <p:sp>
        <p:nvSpPr>
          <p:cNvPr id="47" name="Tijdelijke aanduiding voor tekst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Titel</a:t>
            </a:r>
          </a:p>
        </p:txBody>
      </p:sp>
      <p:sp>
        <p:nvSpPr>
          <p:cNvPr id="49" name="Tijdelijke aanduiding voor tekst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nl-NL" noProof="0" dirty="0"/>
              <a:t>Naam</a:t>
            </a:r>
          </a:p>
        </p:txBody>
      </p:sp>
      <p:sp>
        <p:nvSpPr>
          <p:cNvPr id="50" name="Tijdelijke aanduiding voor tekst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Kort cv</a:t>
            </a:r>
          </a:p>
        </p:txBody>
      </p:sp>
      <p:sp>
        <p:nvSpPr>
          <p:cNvPr id="51" name="Tijdelijke aanduiding voor tekst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Titel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21" name="Tijdelijke aanduiding voor tekst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 dirty="0"/>
              <a:t>Subtitel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le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Vrije vorm: Vorm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nl-NL" noProof="0" dirty="0"/>
            </a:p>
          </p:txBody>
        </p:sp>
        <p:sp>
          <p:nvSpPr>
            <p:cNvPr id="49" name="Vrije vorm: Vorm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nl-NL" noProof="0" dirty="0"/>
            </a:p>
          </p:txBody>
        </p:sp>
      </p:grpSp>
      <p:sp>
        <p:nvSpPr>
          <p:cNvPr id="47" name="Tijdelijke aanduiding voor afbeelding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Profielfoto</a:t>
            </a:r>
          </a:p>
        </p:txBody>
      </p:sp>
      <p:sp>
        <p:nvSpPr>
          <p:cNvPr id="46" name="Tijdelijke aanduiding voor afbeelding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Profielfoto</a:t>
            </a:r>
          </a:p>
        </p:txBody>
      </p:sp>
      <p:sp>
        <p:nvSpPr>
          <p:cNvPr id="45" name="Tijdelijke aanduiding voor afbeelding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Profielfoto</a:t>
            </a:r>
          </a:p>
        </p:txBody>
      </p:sp>
      <p:sp>
        <p:nvSpPr>
          <p:cNvPr id="44" name="Tijdelijke aanduiding voor afbeelding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Profielfoto</a:t>
            </a:r>
          </a:p>
        </p:txBody>
      </p:sp>
      <p:sp>
        <p:nvSpPr>
          <p:cNvPr id="43" name="Tijdelijke aanduiding voor afbeelding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Profielfoto</a:t>
            </a:r>
          </a:p>
        </p:txBody>
      </p:sp>
      <p:sp>
        <p:nvSpPr>
          <p:cNvPr id="42" name="Tijdelijke aanduiding voor afbeelding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Profielfoto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nl-NL" noProof="0" dirty="0"/>
              <a:t>Volledige naam</a:t>
            </a:r>
          </a:p>
        </p:txBody>
      </p:sp>
      <p:sp>
        <p:nvSpPr>
          <p:cNvPr id="19" name="Tijdelijke aanduiding voor tekst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van opsommingsteken</a:t>
            </a:r>
          </a:p>
        </p:txBody>
      </p:sp>
      <p:sp>
        <p:nvSpPr>
          <p:cNvPr id="36" name="Tijdelijke aanduiding voor tekst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nl-NL" noProof="0" dirty="0"/>
              <a:t>Volledige naam</a:t>
            </a:r>
          </a:p>
        </p:txBody>
      </p:sp>
      <p:sp>
        <p:nvSpPr>
          <p:cNvPr id="37" name="Tijdelijke aanduiding voor tekst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van opsommingsteken</a:t>
            </a:r>
          </a:p>
        </p:txBody>
      </p:sp>
      <p:sp>
        <p:nvSpPr>
          <p:cNvPr id="40" name="Tijdelijke aanduiding voor tekst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nl-NL" noProof="0" dirty="0"/>
              <a:t>Volledige naam</a:t>
            </a:r>
          </a:p>
        </p:txBody>
      </p:sp>
      <p:sp>
        <p:nvSpPr>
          <p:cNvPr id="41" name="Tijdelijke aanduiding voor tekst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opsommingsteken</a:t>
            </a:r>
          </a:p>
        </p:txBody>
      </p:sp>
      <p:sp>
        <p:nvSpPr>
          <p:cNvPr id="52" name="Tijdelijke aanduiding voor tekst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nl-NL" noProof="0" dirty="0"/>
              <a:t>Volledige naam</a:t>
            </a:r>
          </a:p>
        </p:txBody>
      </p:sp>
      <p:sp>
        <p:nvSpPr>
          <p:cNvPr id="53" name="Tijdelijke aanduiding voor tekst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van opsommingsteken</a:t>
            </a:r>
          </a:p>
        </p:txBody>
      </p:sp>
      <p:sp>
        <p:nvSpPr>
          <p:cNvPr id="57" name="Tijdelijke aanduiding voor tekst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nl-NL" noProof="0" dirty="0"/>
              <a:t>Volledige naam</a:t>
            </a:r>
          </a:p>
        </p:txBody>
      </p:sp>
      <p:sp>
        <p:nvSpPr>
          <p:cNvPr id="58" name="Tijdelijke aanduiding voor tekst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van opsommingsteken</a:t>
            </a:r>
          </a:p>
        </p:txBody>
      </p:sp>
      <p:sp>
        <p:nvSpPr>
          <p:cNvPr id="59" name="Tijdelijke aanduiding voor tekst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nl-NL" noProof="0" dirty="0"/>
              <a:t>Volledige naam</a:t>
            </a:r>
          </a:p>
        </p:txBody>
      </p:sp>
      <p:sp>
        <p:nvSpPr>
          <p:cNvPr id="60" name="Tijdelijke aanduiding voor tekst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opsommingsteken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27" name="Tijdelijke aanduiding voor tekst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 dirty="0"/>
              <a:t>Subtitel</a:t>
            </a:r>
          </a:p>
        </p:txBody>
      </p:sp>
      <p:pic>
        <p:nvPicPr>
          <p:cNvPr id="50" name="Afbeelding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e koptekst met afbeelding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nl-NL" noProof="0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 dirty="0"/>
              <a:t>Dank </a:t>
            </a:r>
            <a:br>
              <a:rPr lang="nl-NL" noProof="0" dirty="0"/>
            </a:br>
            <a:r>
              <a:rPr lang="nl-NL" noProof="0" dirty="0"/>
              <a:t>U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9" name="Subtitel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 dirty="0"/>
              <a:t>Volledige naam</a:t>
            </a:r>
          </a:p>
        </p:txBody>
      </p:sp>
      <p:sp>
        <p:nvSpPr>
          <p:cNvPr id="12" name="Tijdelijke aanduiding voor tekst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 dirty="0"/>
              <a:t>Telefoon</a:t>
            </a:r>
          </a:p>
        </p:txBody>
      </p:sp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 dirty="0"/>
              <a:t>E-mail</a:t>
            </a:r>
          </a:p>
        </p:txBody>
      </p:sp>
      <p:sp>
        <p:nvSpPr>
          <p:cNvPr id="15" name="Tijdelijke aanduiding voor tekst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 dirty="0"/>
              <a:t>Website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 smtClean="0"/>
              <a:t>Klik om de ondertitelstijl van het model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foto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 smtClean="0"/>
              <a:t>Klik om de ondertitelstijl van het model te bewerken</a:t>
            </a:r>
            <a:endParaRPr lang="nl-NL" noProof="0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Uw foto invoegen of slepen en neerzetten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 met afbeelding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nl-NL" noProof="0" smtClean="0"/>
              <a:pPr algn="ctr" rtl="0"/>
              <a:t>‹nr.›</a:t>
            </a:fld>
            <a:endParaRPr lang="nl-NL" noProof="0" dirty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/>
              <a:t>Uw foto invoegen of slepen en neerzetten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e koptekst met afbeelding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nl-NL" noProof="0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nl-NL" noProof="0" smtClean="0"/>
              <a:pPr algn="ctr" rtl="0"/>
              <a:t>‹nr.›</a:t>
            </a:fld>
            <a:endParaRPr lang="nl-NL" noProof="0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nl-NL" noProof="0" smtClean="0"/>
              <a:pPr algn="ctr"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stekens als pictogrammen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Vrije vorm: Vorm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nl-NL" noProof="0" dirty="0"/>
          </a:p>
        </p:txBody>
      </p:sp>
      <p:sp>
        <p:nvSpPr>
          <p:cNvPr id="276" name="Vrije vorm: Vorm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nl-NL" noProof="0" dirty="0"/>
          </a:p>
        </p:txBody>
      </p:sp>
      <p:sp>
        <p:nvSpPr>
          <p:cNvPr id="143" name="Vrije vorm: Vorm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163" name="Vrije vorm: Vorm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187" name="Vrije vorm: Vorm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242" name="Vrije vorm: Vorm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274" name="Vrije v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 dirty="0"/>
              <a:t>Subtitel</a:t>
            </a:r>
          </a:p>
        </p:txBody>
      </p:sp>
      <p:sp>
        <p:nvSpPr>
          <p:cNvPr id="17" name="Tijdelijke aanduiding voor afbeelding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Pictogram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Opsommingsteken 1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van opsommingsteken</a:t>
            </a:r>
          </a:p>
        </p:txBody>
      </p:sp>
      <p:sp>
        <p:nvSpPr>
          <p:cNvPr id="28" name="Tijdelijke aanduiding voor afbeelding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Pictogram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Opsommingsteken 1</a:t>
            </a: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van opsommingsteken</a:t>
            </a:r>
          </a:p>
        </p:txBody>
      </p:sp>
      <p:sp>
        <p:nvSpPr>
          <p:cNvPr id="29" name="Tijdelijke aanduiding voor afbeelding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Pictogram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Opsommingsteken 1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van opsommingsteken</a:t>
            </a:r>
          </a:p>
        </p:txBody>
      </p:sp>
      <p:sp>
        <p:nvSpPr>
          <p:cNvPr id="30" name="Tijdelijke aanduiding voor afbeelding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Pictogram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Opsommingsteken 1</a:t>
            </a:r>
          </a:p>
        </p:txBody>
      </p:sp>
      <p:sp>
        <p:nvSpPr>
          <p:cNvPr id="14" name="Tijdelijke aanduiding voor tekst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van opsommingsteken</a:t>
            </a:r>
          </a:p>
        </p:txBody>
      </p:sp>
      <p:sp>
        <p:nvSpPr>
          <p:cNvPr id="31" name="Tijdelijke aanduiding voor afbeelding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Pictogram</a:t>
            </a:r>
          </a:p>
        </p:txBody>
      </p:sp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Opsommingsteken 1</a:t>
            </a:r>
          </a:p>
        </p:txBody>
      </p:sp>
      <p:sp>
        <p:nvSpPr>
          <p:cNvPr id="16" name="Tijdelijke aanduiding voor tekst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opsommingsteken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nl-NL" noProof="0" smtClean="0"/>
              <a:pPr algn="ctr"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nl-NL" noProof="0" smtClean="0"/>
              <a:pPr algn="ctr"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nl-NL" noProof="0" smtClean="0"/>
              <a:pPr algn="ctr"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nl-NL" noProof="0" smtClean="0"/>
              <a:pPr algn="ctr"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nl-NL" noProof="0" dirty="0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nl-NL" noProof="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nl-NL" noProof="0" smtClean="0"/>
              <a:pPr algn="ctr"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nl-NL" noProof="0" dirty="0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nl-NL" noProof="0" dirty="0"/>
          </a:p>
        </p:txBody>
      </p:sp>
      <p:sp>
        <p:nvSpPr>
          <p:cNvPr id="3" name="Tijdelijke aanduiding voor afbeelding 2" descr="Tijdelijke aanduiding voor afbeelding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 dirty="0"/>
              <a:t>Uw foto invoegen of slepen en neerzetten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 smtClean="0"/>
              <a:t>Tekststijl van het model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nl-NL" noProof="0" smtClean="0"/>
              <a:pPr algn="ctr"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stekens als pictogrammen 3X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Vrije vorm: Vorm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24" name="Vrije vorm: Vorm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20" name="Tijdelijke aanduiding voor afbeelding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Pictogram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Opsommingsteken 1</a:t>
            </a:r>
          </a:p>
        </p:txBody>
      </p:sp>
      <p:sp>
        <p:nvSpPr>
          <p:cNvPr id="8" name="Tijdelijke aanduiding voor tekst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van opsommingsteken</a:t>
            </a:r>
          </a:p>
        </p:txBody>
      </p:sp>
      <p:sp>
        <p:nvSpPr>
          <p:cNvPr id="21" name="Tijdelijke aanduiding voor afbeelding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Pictogram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Opsommingsteken 1</a:t>
            </a:r>
          </a:p>
        </p:txBody>
      </p:sp>
      <p:sp>
        <p:nvSpPr>
          <p:cNvPr id="10" name="Tijdelijke aanduiding voor tekst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opsommingsteken</a:t>
            </a:r>
          </a:p>
        </p:txBody>
      </p:sp>
      <p:sp>
        <p:nvSpPr>
          <p:cNvPr id="22" name="Tijdelijke aanduiding voor afbeelding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Pictogram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Opsommingsteken 1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van opsommingsteken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26" name="Tijdelijke aanduiding voor tekst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 dirty="0"/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stekens als pictogrammen 3X optie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nl-NL" noProof="0" dirty="0">
              <a:solidFill>
                <a:schemeClr val="tx1"/>
              </a:solidFill>
            </a:endParaRPr>
          </a:p>
        </p:txBody>
      </p:sp>
      <p:sp>
        <p:nvSpPr>
          <p:cNvPr id="21" name="Tijdelijke aanduiding voor tekst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opsommingsteken</a:t>
            </a:r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37" name="Vrije vorm: Vorm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34" name="Tijdelijke aanduiding voor afbeelding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Pictogram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Opsommingsteken 1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van opsommingsteken</a:t>
            </a:r>
          </a:p>
        </p:txBody>
      </p:sp>
      <p:sp>
        <p:nvSpPr>
          <p:cNvPr id="35" name="Tijdelijke aanduiding voor afbeelding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Pictogram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Opsommingsteken 1</a:t>
            </a:r>
          </a:p>
        </p:txBody>
      </p:sp>
      <p:sp>
        <p:nvSpPr>
          <p:cNvPr id="19" name="Tijdelijke aanduiding voor tekst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van opsommingsteken</a:t>
            </a:r>
          </a:p>
        </p:txBody>
      </p:sp>
      <p:sp>
        <p:nvSpPr>
          <p:cNvPr id="36" name="Tijdelijke aanduiding voor afbeelding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Pictogram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Opsommingsteken 1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 err="1"/>
              <a:t>Diatitel</a:t>
            </a:r>
            <a:endParaRPr lang="nl-NL" noProof="0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 smtClean="0"/>
              <a:t>Klik om de ondertitelstijl van het model te bewerken</a:t>
            </a:r>
            <a:endParaRPr lang="nl-NL" noProof="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pic>
        <p:nvPicPr>
          <p:cNvPr id="44" name="Afbeelding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stekens als pictogrammen 4X opti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Vrije vorm: Vorm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nl-NL" noProof="0" dirty="0">
              <a:solidFill>
                <a:schemeClr val="tx1"/>
              </a:solidFill>
            </a:endParaRPr>
          </a:p>
        </p:txBody>
      </p:sp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39" name="Vrije vorm: Vorm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40" name="Vrije vorm: Vorm 2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41" name="Vrije vorm: Vorm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33" name="Tijdelijke aanduiding voor afbeelding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Pictogram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Opsommingsteken 1</a:t>
            </a:r>
          </a:p>
        </p:txBody>
      </p:sp>
      <p:sp>
        <p:nvSpPr>
          <p:cNvPr id="17" name="Tijdelijke aanduiding voor tekst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van opsommingsteken</a:t>
            </a:r>
          </a:p>
        </p:txBody>
      </p:sp>
      <p:sp>
        <p:nvSpPr>
          <p:cNvPr id="34" name="Tijdelijke aanduiding voor afbeelding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Pictogram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Opsommingsteken 2</a:t>
            </a:r>
          </a:p>
        </p:txBody>
      </p:sp>
      <p:sp>
        <p:nvSpPr>
          <p:cNvPr id="19" name="Tijdelijke aanduiding voor tekst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opsommingsteken</a:t>
            </a:r>
          </a:p>
        </p:txBody>
      </p:sp>
      <p:sp>
        <p:nvSpPr>
          <p:cNvPr id="37" name="Tijdelijke aanduiding voor afbeelding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Pictogram</a:t>
            </a:r>
          </a:p>
        </p:txBody>
      </p:sp>
      <p:sp>
        <p:nvSpPr>
          <p:cNvPr id="25" name="Tijdelijke aanduiding voor tekst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Opsommingsteken 3</a:t>
            </a:r>
          </a:p>
        </p:txBody>
      </p:sp>
      <p:sp>
        <p:nvSpPr>
          <p:cNvPr id="26" name="Tijdelijke aanduiding voor tekst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van opsommingsteken</a:t>
            </a:r>
          </a:p>
        </p:txBody>
      </p:sp>
      <p:sp>
        <p:nvSpPr>
          <p:cNvPr id="38" name="Tijdelijke aanduiding voor afbeelding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Pictogram</a:t>
            </a:r>
          </a:p>
        </p:txBody>
      </p:sp>
      <p:sp>
        <p:nvSpPr>
          <p:cNvPr id="27" name="Tijdelijke aanduiding voor tekst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Opsommingsteken 4</a:t>
            </a:r>
          </a:p>
        </p:txBody>
      </p:sp>
      <p:sp>
        <p:nvSpPr>
          <p:cNvPr id="28" name="Tijdelijke aanduiding voor tekst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Beschrijving opsommingsteken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51" name="Titel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 err="1"/>
              <a:t>Diatitel</a:t>
            </a:r>
            <a:endParaRPr lang="nl-NL" noProof="0" dirty="0"/>
          </a:p>
        </p:txBody>
      </p:sp>
      <p:sp>
        <p:nvSpPr>
          <p:cNvPr id="52" name="Subtitel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 smtClean="0"/>
              <a:t>Klik om de ondertitelstijl van het model te bewerken</a:t>
            </a:r>
            <a:endParaRPr lang="nl-NL" noProof="0" dirty="0"/>
          </a:p>
        </p:txBody>
      </p:sp>
      <p:pic>
        <p:nvPicPr>
          <p:cNvPr id="53" name="Afbeelding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nl-NL" noProof="0" dirty="0"/>
          </a:p>
        </p:txBody>
      </p:sp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 dirty="0" err="1"/>
              <a:t>Diatitel</a:t>
            </a:r>
            <a:endParaRPr lang="nl-NL" noProof="0" dirty="0"/>
          </a:p>
        </p:txBody>
      </p:sp>
      <p:sp>
        <p:nvSpPr>
          <p:cNvPr id="18" name="Subtitel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 smtClean="0"/>
              <a:t>Klik om de ondertitelstijl van het model te bewerken</a:t>
            </a:r>
            <a:endParaRPr lang="nl-NL" noProof="0" dirty="0"/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Tijdelijke aanduiding voor afbeelding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Hier uw schermontwerp invoegen of slepen en neerzetten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getallen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nl-NL" noProof="0" dirty="0"/>
              <a:t>2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nl-NL" noProof="0" smtClean="0"/>
              <a:t>Tekststijl van het model bewerken</a:t>
            </a:r>
          </a:p>
          <a:p>
            <a:pPr lvl="1" rtl="0"/>
            <a:r>
              <a:rPr lang="nl-NL" noProof="0" smtClean="0"/>
              <a:t>Tweede niveau</a:t>
            </a:r>
          </a:p>
          <a:p>
            <a:pPr lvl="2" rtl="0"/>
            <a:r>
              <a:rPr lang="nl-NL" noProof="0" smtClean="0"/>
              <a:t>Derde niveau</a:t>
            </a:r>
          </a:p>
          <a:p>
            <a:pPr lvl="3" rtl="0"/>
            <a:r>
              <a:rPr lang="nl-NL" noProof="0" smtClean="0"/>
              <a:t>Vierde niveau</a:t>
            </a:r>
          </a:p>
          <a:p>
            <a:pPr lvl="4" rtl="0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 dirty="0"/>
              <a:t>Subtitel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getallen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rije vorm: Vorm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8" name="Tijdelijke aanduiding voor tekst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nl-NL" noProof="0" dirty="0"/>
              <a:t>Sectiekop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nl-NL" noProof="0" dirty="0"/>
              <a:t>Sectiekop</a:t>
            </a:r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 dirty="0"/>
              <a:t>Sectiekop</a:t>
            </a:r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 dirty="0"/>
              <a:t>1</a:t>
            </a:r>
          </a:p>
        </p:txBody>
      </p:sp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 dirty="0"/>
              <a:t>Sectiebeschrijving</a:t>
            </a:r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2</a:t>
            </a:r>
          </a:p>
        </p:txBody>
      </p:sp>
      <p:sp>
        <p:nvSpPr>
          <p:cNvPr id="14" name="Tijdelijke aanduiding voor tekst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 dirty="0"/>
              <a:t>Sectiebeschrijving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nl-NL" noProof="0" dirty="0"/>
              <a:t>3</a:t>
            </a:r>
          </a:p>
        </p:txBody>
      </p:sp>
      <p:sp>
        <p:nvSpPr>
          <p:cNvPr id="15" name="Tijdelijke aanduiding voor tekst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nl-NL" noProof="0" dirty="0"/>
              <a:t>Sectiebeschrijving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  <p:sp>
        <p:nvSpPr>
          <p:cNvPr id="18" name="Tijdelijke aanduiding voor tekst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nl-NL" noProof="0" dirty="0"/>
              <a:t>Subtitel</a:t>
            </a:r>
          </a:p>
        </p:txBody>
      </p:sp>
      <p:sp>
        <p:nvSpPr>
          <p:cNvPr id="178" name="Vrije vorm: Vorm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noProof="0" dirty="0"/>
          </a:p>
        </p:txBody>
      </p:sp>
      <p:grpSp>
        <p:nvGrpSpPr>
          <p:cNvPr id="192" name="Groe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Vrije vorm: Vorm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nl-NL" noProof="0" dirty="0"/>
            </a:p>
          </p:txBody>
        </p:sp>
        <p:grpSp>
          <p:nvGrpSpPr>
            <p:cNvPr id="182" name="Groe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Vrije vorm: Vorm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184" name="Vrije vorm: Vorm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185" name="Vrije vorm: Vorm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186" name="Vrije vorm: Vorm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187" name="Vrije vorm: Vorm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188" name="Vrije vorm: Vorm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189" name="Vrije vorm: Vorm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190" name="Vrije vorm: Vorm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nl-NL" noProof="0" dirty="0"/>
              </a:p>
            </p:txBody>
          </p:sp>
          <p:sp>
            <p:nvSpPr>
              <p:cNvPr id="191" name="Vrije vorm: Vorm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nl-NL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truim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Titel van kwadrant</a:t>
            </a:r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Titel van kwadrant</a:t>
            </a:r>
          </a:p>
        </p:txBody>
      </p:sp>
      <p:sp>
        <p:nvSpPr>
          <p:cNvPr id="11" name="Tijdelijke aanduiding voor tekst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Titel van kwadrant</a:t>
            </a:r>
          </a:p>
        </p:txBody>
      </p:sp>
      <p:sp>
        <p:nvSpPr>
          <p:cNvPr id="12" name="Tijdelijke aanduiding voor tekst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nl-NL" noProof="0" dirty="0"/>
              <a:t>Titel van kwadrant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800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9.xml"/><Relationship Id="rId1" Type="http://schemas.openxmlformats.org/officeDocument/2006/relationships/video" Target="https://www.youtube.com/embed/FlYx0baEoQ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Positief opvoeden </a:t>
            </a:r>
            <a:endParaRPr lang="nl-NL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 smtClean="0"/>
              <a:t>Leerjaar 2 – onderwijsassistent </a:t>
            </a:r>
            <a:endParaRPr lang="nl-NL" dirty="0"/>
          </a:p>
        </p:txBody>
      </p:sp>
      <p:sp>
        <p:nvSpPr>
          <p:cNvPr id="7" name="Ovaal 6" descr="Logo achtergrond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6085348" y="273963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sz="3600" dirty="0" smtClean="0"/>
              <a:t>Les 7</a:t>
            </a:r>
            <a:endParaRPr lang="nl-NL" sz="3600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5" r="25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02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: Vorm 12" descr="decoratief element">
            <a:extLst>
              <a:ext uri="{FF2B5EF4-FFF2-40B4-BE49-F238E27FC236}">
                <a16:creationId xmlns:a16="http://schemas.microsoft.com/office/drawing/2014/main" id="{2E4FAF5A-0F31-4306-84A7-9FB1C04104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882954" y="4070636"/>
            <a:ext cx="931694" cy="946657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dirty="0"/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3BD665AD-01A1-4FFC-8305-0A6070EA5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199" y="1032031"/>
            <a:ext cx="4927121" cy="5353391"/>
          </a:xfrm>
        </p:spPr>
        <p:txBody>
          <a:bodyPr rtlCol="0"/>
          <a:lstStyle/>
          <a:p>
            <a:pPr marL="514350" indent="-514350" rtl="0">
              <a:buFont typeface="+mj-lt"/>
              <a:buAutoNum type="arabicPeriod"/>
            </a:pPr>
            <a:r>
              <a:rPr lang="nl-NL" dirty="0" smtClean="0"/>
              <a:t>1.  Positief contact 	bevorderen </a:t>
            </a:r>
            <a:br>
              <a:rPr lang="nl-NL" dirty="0" smtClean="0"/>
            </a:br>
            <a:r>
              <a:rPr lang="nl-NL" dirty="0" smtClean="0"/>
              <a:t>2. nieuwe vaardigheden 	en gedrag leren</a:t>
            </a:r>
            <a:br>
              <a:rPr lang="nl-NL" dirty="0" smtClean="0"/>
            </a:br>
            <a:r>
              <a:rPr lang="nl-NL" dirty="0" smtClean="0"/>
              <a:t>3. gewenst gedrag 	bevorderen</a:t>
            </a:r>
            <a:br>
              <a:rPr lang="nl-NL" dirty="0" smtClean="0"/>
            </a:br>
            <a:r>
              <a:rPr lang="nl-NL" dirty="0" smtClean="0"/>
              <a:t>4. omgaan met 	ongewenst gedrag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26" name="Tijdelijke aanduiding voor dianummer 25">
            <a:extLst>
              <a:ext uri="{FF2B5EF4-FFF2-40B4-BE49-F238E27FC236}">
                <a16:creationId xmlns:a16="http://schemas.microsoft.com/office/drawing/2014/main" id="{96E20BBA-1DCF-4A24-9711-721D9BA3020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nl-NL" smtClean="0"/>
              <a:pPr algn="ctr" rtl="0"/>
              <a:t>10</a:t>
            </a:fld>
            <a:endParaRPr lang="nl-NL" dirty="0"/>
          </a:p>
        </p:txBody>
      </p:sp>
      <p:sp>
        <p:nvSpPr>
          <p:cNvPr id="12" name="Vrije vorm: Vorm 11" descr="decoratief element">
            <a:extLst>
              <a:ext uri="{FF2B5EF4-FFF2-40B4-BE49-F238E27FC236}">
                <a16:creationId xmlns:a16="http://schemas.microsoft.com/office/drawing/2014/main" id="{F17CA28B-0AA7-44A3-A590-F3BC78D90D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ChangeAspect="1"/>
          </p:cNvSpPr>
          <p:nvPr/>
        </p:nvSpPr>
        <p:spPr>
          <a:xfrm>
            <a:off x="1044614" y="1391605"/>
            <a:ext cx="959312" cy="946657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3"/>
          <a:srcRect l="54810" t="21345" r="17590" b="29376"/>
          <a:stretch/>
        </p:blipFill>
        <p:spPr>
          <a:xfrm>
            <a:off x="6338043" y="160421"/>
            <a:ext cx="5678905" cy="65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7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7"/>
          <p:cNvSpPr>
            <a:spLocks noGrp="1"/>
          </p:cNvSpPr>
          <p:nvPr>
            <p:ph type="sldNum" sz="quarter" idx="4294967295"/>
          </p:nvPr>
        </p:nvSpPr>
        <p:spPr>
          <a:xfrm>
            <a:off x="11903075" y="6384925"/>
            <a:ext cx="288925" cy="288925"/>
          </a:xfrm>
        </p:spPr>
        <p:txBody>
          <a:bodyPr/>
          <a:lstStyle/>
          <a:p>
            <a:pPr rtl="0"/>
            <a:fld id="{B67B645E-C5E5-4727-B977-D372A0AA71D9}" type="slidenum">
              <a:rPr lang="nl-NL" noProof="0" smtClean="0"/>
              <a:pPr rtl="0"/>
              <a:t>11</a:t>
            </a:fld>
            <a:endParaRPr lang="nl-NL" noProof="0" dirty="0"/>
          </a:p>
        </p:txBody>
      </p:sp>
      <p:pic>
        <p:nvPicPr>
          <p:cNvPr id="13" name="Tijdelijke aanduiding voor inhoud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74" y="155653"/>
            <a:ext cx="10122568" cy="6229272"/>
          </a:xfrm>
        </p:spPr>
      </p:pic>
    </p:spTree>
    <p:extLst>
      <p:ext uri="{BB962C8B-B14F-4D97-AF65-F5344CB8AC3E}">
        <p14:creationId xmlns:p14="http://schemas.microsoft.com/office/powerpoint/2010/main" val="401239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ezelf overhoren - Ik leer in beelden | Middelbare school wiskunde,  Kleuter, Basisonderwij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294" y="1161704"/>
            <a:ext cx="3295197" cy="47019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667285" y="2076259"/>
            <a:ext cx="4793714" cy="2078699"/>
          </a:xfrm>
        </p:spPr>
        <p:txBody>
          <a:bodyPr/>
          <a:lstStyle/>
          <a:p>
            <a:pPr algn="ctr"/>
            <a:r>
              <a:rPr lang="nl-NL" dirty="0" smtClean="0">
                <a:latin typeface="Baskerville Old Face" panose="02020602080505020303" pitchFamily="18" charset="0"/>
              </a:rPr>
              <a:t>Opdracht 6/7 </a:t>
            </a:r>
            <a:br>
              <a:rPr lang="nl-NL" dirty="0" smtClean="0">
                <a:latin typeface="Baskerville Old Face" panose="02020602080505020303" pitchFamily="18" charset="0"/>
              </a:rPr>
            </a:br>
            <a:r>
              <a:rPr lang="nl-NL" dirty="0" smtClean="0">
                <a:latin typeface="Baskerville Old Face" panose="02020602080505020303" pitchFamily="18" charset="0"/>
              </a:rPr>
              <a:t>Poster afmaken </a:t>
            </a:r>
            <a:endParaRPr lang="nl-NL" dirty="0">
              <a:latin typeface="Baskerville Old Face" panose="02020602080505020303" pitchFamily="18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idx="1"/>
          </p:nvPr>
        </p:nvSpPr>
        <p:spPr>
          <a:xfrm>
            <a:off x="6178249" y="353590"/>
            <a:ext cx="4793714" cy="1047600"/>
          </a:xfrm>
          <a:solidFill>
            <a:schemeClr val="accent2">
              <a:alpha val="50000"/>
            </a:schemeClr>
          </a:solidFill>
          <a:ln w="3175">
            <a:solidFill>
              <a:schemeClr val="accent2">
                <a:lumMod val="20000"/>
                <a:lumOff val="80000"/>
              </a:schemeClr>
            </a:solidFill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nl-NL" dirty="0" smtClean="0"/>
              <a:t>Leren voor de toets:</a:t>
            </a:r>
          </a:p>
          <a:p>
            <a:pPr algn="ctr"/>
            <a:r>
              <a:rPr lang="nl-NL" dirty="0" smtClean="0"/>
              <a:t>Bestudeer de </a:t>
            </a:r>
            <a:r>
              <a:rPr lang="nl-NL" dirty="0" err="1" smtClean="0"/>
              <a:t>PowerPoints</a:t>
            </a:r>
            <a:r>
              <a:rPr lang="nl-NL" dirty="0" smtClean="0"/>
              <a:t> goed, en leer de doelen van elke les.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 rtl="0"/>
            <a:fld id="{B67B645E-C5E5-4727-B977-D372A0AA71D9}" type="slidenum">
              <a:rPr lang="nl-NL" noProof="0" smtClean="0"/>
              <a:pPr algn="ctr" rtl="0"/>
              <a:t>12</a:t>
            </a:fld>
            <a:endParaRPr lang="nl-NL" noProof="0" dirty="0"/>
          </a:p>
        </p:txBody>
      </p:sp>
      <p:pic>
        <p:nvPicPr>
          <p:cNvPr id="1026" name="Picture 2" descr="Hoe kan u een beschadigde PowerPoint-presentatie herstell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448" y="998337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3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3674372"/>
            <a:ext cx="5536181" cy="2569410"/>
          </a:xfrm>
        </p:spPr>
        <p:txBody>
          <a:bodyPr rtlCol="0"/>
          <a:lstStyle/>
          <a:p>
            <a:pPr rtl="0"/>
            <a:r>
              <a:rPr lang="nl-NL" sz="2400" noProof="1" smtClean="0"/>
              <a:t>Aan het eind van deze les kan de student:</a:t>
            </a:r>
            <a:endParaRPr lang="nl-NL" sz="2400" noProof="1"/>
          </a:p>
          <a:p>
            <a:pPr lvl="1" rtl="0"/>
            <a:r>
              <a:rPr lang="nl-NL" sz="2000" noProof="1" smtClean="0"/>
              <a:t>Uitleggen wat Triple-P is.</a:t>
            </a:r>
          </a:p>
          <a:p>
            <a:pPr lvl="1" rtl="0"/>
            <a:r>
              <a:rPr lang="nl-NL" sz="2000" noProof="1" smtClean="0"/>
              <a:t>Uitleggen wat de basisprincipes zijn</a:t>
            </a:r>
          </a:p>
          <a:p>
            <a:pPr lvl="1" rtl="0"/>
            <a:r>
              <a:rPr lang="nl-NL" sz="2000" noProof="1" smtClean="0"/>
              <a:t>Uitleggen wat zelfregulatie te maken heeft met Triple-P</a:t>
            </a:r>
          </a:p>
          <a:p>
            <a:pPr lvl="1" rtl="0"/>
            <a:r>
              <a:rPr lang="nl-NL" sz="2000" noProof="1" smtClean="0"/>
              <a:t>Benoemen welke 4 opvoedingsstragiënen horen bij Triple-P en kan dat uitleggen waarom. </a:t>
            </a:r>
            <a:endParaRPr lang="nl-NL" sz="2000" noProof="1"/>
          </a:p>
        </p:txBody>
      </p:sp>
      <p:sp>
        <p:nvSpPr>
          <p:cNvPr id="25" name="Tijdelijke aanduiding voor dianummer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nl-NL" smtClean="0"/>
              <a:pPr rtl="0"/>
              <a:t>13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nl-NL" dirty="0" smtClean="0"/>
              <a:t>Doelen les 7 </a:t>
            </a:r>
            <a:endParaRPr lang="nl-NL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9" r="25569"/>
          <a:stretch>
            <a:fillRect/>
          </a:stretch>
        </p:blipFill>
        <p:spPr/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3985" y="3269013"/>
            <a:ext cx="2711162" cy="2648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92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 descr="Logo achtergrond">
            <a:extLst>
              <a:ext uri="{FF2B5EF4-FFF2-40B4-BE49-F238E27FC236}">
                <a16:creationId xmlns:a16="http://schemas.microsoft.com/office/drawing/2014/main" id="{F4E224D4-CF4C-4EC1-B54B-3738143F6391}"/>
              </a:ext>
            </a:extLst>
          </p:cNvPr>
          <p:cNvSpPr/>
          <p:nvPr/>
        </p:nvSpPr>
        <p:spPr>
          <a:xfrm rot="352050">
            <a:off x="4963841" y="102226"/>
            <a:ext cx="2106487" cy="2078699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nl-NL" sz="4400" dirty="0" smtClean="0"/>
              <a:t>Les </a:t>
            </a:r>
            <a:r>
              <a:rPr lang="nl-NL" sz="4400" dirty="0"/>
              <a:t>7</a:t>
            </a:r>
            <a:endParaRPr lang="nl-NL" sz="4400" dirty="0">
              <a:solidFill>
                <a:schemeClr val="lt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5648199" y="2652606"/>
            <a:ext cx="6407141" cy="2078700"/>
          </a:xfrm>
        </p:spPr>
        <p:txBody>
          <a:bodyPr rtlCol="0">
            <a:normAutofit/>
          </a:bodyPr>
          <a:lstStyle/>
          <a:p>
            <a:r>
              <a:rPr lang="en-US" b="0" dirty="0"/>
              <a:t>Planning 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err="1" smtClean="0"/>
              <a:t>aankomende</a:t>
            </a:r>
            <a:r>
              <a:rPr lang="en-US" b="0" dirty="0"/>
              <a:t> 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err="1" smtClean="0"/>
              <a:t>weken</a:t>
            </a:r>
            <a:r>
              <a:rPr lang="en-US" b="0" dirty="0" smtClean="0"/>
              <a:t>​</a:t>
            </a:r>
            <a:endParaRPr lang="nl-NL" dirty="0"/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1117600" y="2505423"/>
            <a:ext cx="5052291" cy="1048939"/>
          </a:xfrm>
        </p:spPr>
        <p:txBody>
          <a:bodyPr rtlCol="0">
            <a:noAutofit/>
          </a:bodyPr>
          <a:lstStyle/>
          <a:p>
            <a:pPr marL="457200" indent="-457200" algn="l" fontAlgn="base">
              <a:buFont typeface="+mj-lt"/>
              <a:buAutoNum type="arabicPeriod"/>
            </a:pPr>
            <a:r>
              <a:rPr lang="en-US" b="0" dirty="0"/>
              <a:t>Wat is </a:t>
            </a:r>
            <a:r>
              <a:rPr lang="en-US" b="0" dirty="0" err="1"/>
              <a:t>opvoeden</a:t>
            </a:r>
            <a:r>
              <a:rPr lang="en-US" b="0" dirty="0"/>
              <a:t>?​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b="0" dirty="0" err="1"/>
              <a:t>Basisvoorwaarden</a:t>
            </a:r>
            <a:r>
              <a:rPr lang="en-US" b="0" dirty="0"/>
              <a:t> </a:t>
            </a:r>
            <a:r>
              <a:rPr lang="en-US" b="0" dirty="0" err="1"/>
              <a:t>opvoeden</a:t>
            </a:r>
            <a:r>
              <a:rPr lang="en-US" b="0" dirty="0"/>
              <a:t> ​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b="0" dirty="0" err="1" smtClean="0"/>
              <a:t>Veilige</a:t>
            </a:r>
            <a:r>
              <a:rPr lang="en-US" b="0" dirty="0" smtClean="0"/>
              <a:t> basis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b="0" dirty="0" err="1" smtClean="0"/>
              <a:t>Belonen</a:t>
            </a:r>
            <a:r>
              <a:rPr lang="en-US" b="0" dirty="0" smtClean="0"/>
              <a:t> en </a:t>
            </a:r>
            <a:r>
              <a:rPr lang="en-US" b="0" dirty="0" err="1" smtClean="0"/>
              <a:t>straffen</a:t>
            </a:r>
            <a:endParaRPr lang="en-US" b="0" dirty="0" smtClean="0"/>
          </a:p>
          <a:p>
            <a:pPr marL="457200" indent="-457200" algn="l" fontAlgn="base">
              <a:buFont typeface="+mj-lt"/>
              <a:buAutoNum type="arabicPeriod"/>
            </a:pPr>
            <a:r>
              <a:rPr lang="en-US" b="0" dirty="0" smtClean="0"/>
              <a:t>Contact </a:t>
            </a:r>
            <a:r>
              <a:rPr lang="en-US" b="0" dirty="0"/>
              <a:t>met </a:t>
            </a:r>
            <a:r>
              <a:rPr lang="en-US" b="0" dirty="0" err="1"/>
              <a:t>ouders</a:t>
            </a:r>
            <a:r>
              <a:rPr lang="en-US" b="0" dirty="0" smtClean="0"/>
              <a:t>​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b="0" dirty="0" err="1" smtClean="0"/>
              <a:t>Methodes</a:t>
            </a:r>
            <a:r>
              <a:rPr lang="en-US" b="0" dirty="0" smtClean="0"/>
              <a:t> </a:t>
            </a:r>
            <a:r>
              <a:rPr lang="en-US" b="0" dirty="0" err="1" smtClean="0"/>
              <a:t>deel</a:t>
            </a:r>
            <a:r>
              <a:rPr lang="en-US" b="0" dirty="0" smtClean="0"/>
              <a:t> 1</a:t>
            </a:r>
            <a:endParaRPr lang="en-US" b="0" dirty="0"/>
          </a:p>
          <a:p>
            <a:pPr marL="457200" indent="-457200" algn="l" fontAlgn="base">
              <a:buFont typeface="+mj-lt"/>
              <a:buAutoNum type="arabicPeriod"/>
            </a:pPr>
            <a:r>
              <a:rPr lang="en-US" u="sng" dirty="0" err="1"/>
              <a:t>Methodes</a:t>
            </a:r>
            <a:r>
              <a:rPr lang="en-US" u="sng" dirty="0"/>
              <a:t> </a:t>
            </a:r>
            <a:r>
              <a:rPr lang="en-US" u="sng" dirty="0" err="1"/>
              <a:t>deel</a:t>
            </a:r>
            <a:r>
              <a:rPr lang="en-US" u="sng" dirty="0"/>
              <a:t> 2</a:t>
            </a:r>
          </a:p>
          <a:p>
            <a:pPr marL="457200" indent="-457200" algn="l" fontAlgn="base">
              <a:buFont typeface="+mj-lt"/>
              <a:buAutoNum type="arabicPeriod"/>
            </a:pPr>
            <a:r>
              <a:rPr lang="en-US" b="0" dirty="0" err="1"/>
              <a:t>Methode</a:t>
            </a:r>
            <a:r>
              <a:rPr lang="en-US" b="0" dirty="0"/>
              <a:t> </a:t>
            </a:r>
            <a:r>
              <a:rPr lang="en-US" b="0" dirty="0" err="1"/>
              <a:t>deel</a:t>
            </a:r>
            <a:r>
              <a:rPr lang="en-US" b="0" dirty="0"/>
              <a:t> </a:t>
            </a:r>
            <a:r>
              <a:rPr lang="en-US" b="0" dirty="0" smtClean="0"/>
              <a:t>3​</a:t>
            </a:r>
            <a:endParaRPr lang="en-US" b="0" dirty="0"/>
          </a:p>
          <a:p>
            <a:pPr marL="457200" indent="-457200" algn="l" fontAlgn="base">
              <a:buFont typeface="+mj-lt"/>
              <a:buAutoNum type="arabicPeriod"/>
            </a:pPr>
            <a:r>
              <a:rPr lang="en-US" b="0" dirty="0" err="1"/>
              <a:t>Toets</a:t>
            </a:r>
            <a:r>
              <a:rPr lang="en-US" b="0" dirty="0"/>
              <a:t> </a:t>
            </a:r>
            <a:r>
              <a:rPr lang="en-US" b="0" dirty="0" smtClean="0"/>
              <a:t>​</a:t>
            </a:r>
            <a:endParaRPr lang="en-US" b="0" dirty="0"/>
          </a:p>
          <a:p>
            <a:pPr marL="457200" indent="-457200" algn="l" rtl="0">
              <a:buFont typeface="+mj-lt"/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749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Vorige les?</a:t>
            </a:r>
            <a:endParaRPr lang="nl-NL" dirty="0"/>
          </a:p>
        </p:txBody>
      </p:sp>
      <p:pic>
        <p:nvPicPr>
          <p:cNvPr id="6" name="Tijdelijke aanduiding voor 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5" b="12135"/>
          <a:stretch>
            <a:fillRect/>
          </a:stretch>
        </p:blipFill>
        <p:spPr>
          <a:xfrm>
            <a:off x="664028" y="973724"/>
            <a:ext cx="5703889" cy="4893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961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0" y="3674372"/>
            <a:ext cx="5536181" cy="2569410"/>
          </a:xfrm>
        </p:spPr>
        <p:txBody>
          <a:bodyPr rtlCol="0"/>
          <a:lstStyle/>
          <a:p>
            <a:pPr rtl="0"/>
            <a:r>
              <a:rPr lang="nl-NL" sz="2400" noProof="1" smtClean="0"/>
              <a:t>Aan het eind van deze les kan de student:</a:t>
            </a:r>
            <a:endParaRPr lang="nl-NL" sz="2400" noProof="1"/>
          </a:p>
          <a:p>
            <a:pPr lvl="1" rtl="0"/>
            <a:r>
              <a:rPr lang="nl-NL" sz="2000" noProof="1" smtClean="0"/>
              <a:t>Uitleggen wat Triple-P is.</a:t>
            </a:r>
          </a:p>
          <a:p>
            <a:pPr lvl="1" rtl="0"/>
            <a:r>
              <a:rPr lang="nl-NL" sz="2000" noProof="1" smtClean="0"/>
              <a:t>Uitleggen wat de basisprincipes zijn</a:t>
            </a:r>
          </a:p>
          <a:p>
            <a:pPr lvl="1" rtl="0"/>
            <a:r>
              <a:rPr lang="nl-NL" sz="2000" noProof="1" smtClean="0"/>
              <a:t>Uitleggen wat zelfregulatie te maken heeft met Triple-P</a:t>
            </a:r>
          </a:p>
          <a:p>
            <a:pPr lvl="1" rtl="0"/>
            <a:r>
              <a:rPr lang="nl-NL" sz="2000" noProof="1" smtClean="0"/>
              <a:t>Benoemen welke 4 opvoedingsstragiënen horen bij Triple-P en kan dat uitleggen waarom. </a:t>
            </a:r>
            <a:endParaRPr lang="nl-NL" sz="2000" noProof="1"/>
          </a:p>
        </p:txBody>
      </p:sp>
      <p:sp>
        <p:nvSpPr>
          <p:cNvPr id="25" name="Tijdelijke aanduiding voor dianummer 24">
            <a:extLst>
              <a:ext uri="{FF2B5EF4-FFF2-40B4-BE49-F238E27FC236}">
                <a16:creationId xmlns:a16="http://schemas.microsoft.com/office/drawing/2014/main" id="{247BA36B-90FB-47C0-BAF0-6F1E2FA5C76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nl-NL" smtClean="0"/>
              <a:pPr rtl="0"/>
              <a:t>4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A663105-4B92-4F24-9DF6-58BB116E29FA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nl-NL" dirty="0" smtClean="0"/>
              <a:t>Doelen les 7 </a:t>
            </a:r>
            <a:endParaRPr lang="nl-NL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9" r="255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9797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lYx0baEoQ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9128" y="929842"/>
            <a:ext cx="9841088" cy="5535612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Positief opvoeden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155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-319598" y="1766743"/>
            <a:ext cx="5229667" cy="2078700"/>
          </a:xfrm>
        </p:spPr>
        <p:txBody>
          <a:bodyPr rtlCol="0"/>
          <a:lstStyle/>
          <a:p>
            <a:pPr rtl="0"/>
            <a:r>
              <a:rPr lang="nl-NL" dirty="0" smtClean="0"/>
              <a:t>Wat is triple – P?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7269018" y="2346036"/>
            <a:ext cx="4922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bg1"/>
                </a:solidFill>
              </a:rPr>
              <a:t>De naam 'Triple P' staat voor '</a:t>
            </a:r>
            <a:r>
              <a:rPr lang="nl-NL" sz="2400" b="1" dirty="0" err="1">
                <a:solidFill>
                  <a:schemeClr val="bg1"/>
                </a:solidFill>
              </a:rPr>
              <a:t>Positive</a:t>
            </a:r>
            <a:r>
              <a:rPr lang="nl-NL" sz="2400" b="1" dirty="0">
                <a:solidFill>
                  <a:schemeClr val="bg1"/>
                </a:solidFill>
              </a:rPr>
              <a:t> </a:t>
            </a:r>
            <a:r>
              <a:rPr lang="nl-NL" sz="2400" b="1" dirty="0" err="1">
                <a:solidFill>
                  <a:schemeClr val="bg1"/>
                </a:solidFill>
              </a:rPr>
              <a:t>Parenting</a:t>
            </a:r>
            <a:r>
              <a:rPr lang="nl-NL" sz="2400" b="1" dirty="0">
                <a:solidFill>
                  <a:schemeClr val="bg1"/>
                </a:solidFill>
              </a:rPr>
              <a:t> Program' en is een methode voor opvoedingsondersteuning voor ouders met kinderen van 0 tot 16 jaar.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4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jdelijke aanduiding voor tekst 29">
            <a:extLst>
              <a:ext uri="{FF2B5EF4-FFF2-40B4-BE49-F238E27FC236}">
                <a16:creationId xmlns:a16="http://schemas.microsoft.com/office/drawing/2014/main" id="{B42237DE-8579-4920-9331-C835DA7AE69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gray">
          <a:xfrm>
            <a:off x="7992026" y="3172267"/>
            <a:ext cx="3329880" cy="1189829"/>
          </a:xfrm>
        </p:spPr>
        <p:txBody>
          <a:bodyPr rtlCol="0"/>
          <a:lstStyle/>
          <a:p>
            <a:pPr rtl="0"/>
            <a:r>
              <a:rPr lang="nl-NL" sz="4800" dirty="0" smtClean="0"/>
              <a:t>Positieve opvoedstijl</a:t>
            </a:r>
            <a:endParaRPr lang="nl-NL" sz="4800" dirty="0"/>
          </a:p>
        </p:txBody>
      </p:sp>
      <p:sp>
        <p:nvSpPr>
          <p:cNvPr id="31" name="Tijdelijke aanduiding voor tekst 30">
            <a:extLst>
              <a:ext uri="{FF2B5EF4-FFF2-40B4-BE49-F238E27FC236}">
                <a16:creationId xmlns:a16="http://schemas.microsoft.com/office/drawing/2014/main" id="{FB4B73B3-17D0-4AD4-A250-23C177FEC52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gray">
          <a:xfrm>
            <a:off x="5180408" y="3767182"/>
            <a:ext cx="2811618" cy="1440000"/>
          </a:xfrm>
        </p:spPr>
        <p:txBody>
          <a:bodyPr rtlCol="0"/>
          <a:lstStyle/>
          <a:p>
            <a:pPr rtl="0"/>
            <a:r>
              <a:rPr lang="nl-NL" sz="4400" dirty="0" smtClean="0"/>
              <a:t>Omgaan met moeilijk gedrag </a:t>
            </a:r>
            <a:endParaRPr lang="nl-NL" sz="4400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8A326F89-BEF6-4EB6-94DD-7B443FAADD1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 bwMode="gray">
          <a:xfrm>
            <a:off x="1058779" y="3553225"/>
            <a:ext cx="3769895" cy="1243364"/>
          </a:xfrm>
        </p:spPr>
        <p:txBody>
          <a:bodyPr rtlCol="0"/>
          <a:lstStyle/>
          <a:p>
            <a:pPr rtl="0"/>
            <a:r>
              <a:rPr lang="nl-NL" sz="4400" dirty="0" smtClean="0"/>
              <a:t>Communicatie tussen ouder / docent en kind</a:t>
            </a:r>
            <a:endParaRPr lang="nl-NL" sz="4400" dirty="0"/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5FB75C3E-5885-49DD-8190-BB1E8C511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Waar zorgt Triple-P voor?</a:t>
            </a:r>
            <a:endParaRPr lang="nl-NL" dirty="0"/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AF961A7D-A035-4952-BEF5-34EE93A248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C5ADA44E-F9BC-4E0D-B323-27D643553A97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nl-NL" smtClean="0"/>
              <a:pPr algn="ctr" rtl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32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B6638D4-E453-4BC4-A3A0-F3C51852BC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nl-NL" dirty="0" smtClean="0"/>
              <a:t>Veilige en stimulerende omgeving bieden 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EFFF724-CE30-4C63-A086-DF05C2777E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/>
          <a:lstStyle/>
          <a:p>
            <a:pPr rtl="0"/>
            <a:r>
              <a:rPr lang="nl-NL" dirty="0" smtClean="0"/>
              <a:t>Laten leren door  positieve ondersteuning</a:t>
            </a:r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F2739695-B49F-491F-9573-F501246A7F4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nl-NL" dirty="0" smtClean="0"/>
              <a:t>Aansprekende discipline hanteren 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4C4406D0-E93A-4D4A-882C-3D100622979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 rtlCol="0"/>
          <a:lstStyle/>
          <a:p>
            <a:pPr rtl="0"/>
            <a:r>
              <a:rPr lang="nl-NL" dirty="0" smtClean="0"/>
              <a:t>Realistische verwachtingen </a:t>
            </a:r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448350F0-9CCA-4F7C-98E8-BC7969FD39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 rtlCol="0"/>
          <a:lstStyle/>
          <a:p>
            <a:pPr rtl="0"/>
            <a:r>
              <a:rPr lang="nl-NL" dirty="0" smtClean="0"/>
              <a:t>Goed voor jezelf zorgen</a:t>
            </a:r>
            <a:endParaRPr lang="nl-NL" dirty="0"/>
          </a:p>
        </p:txBody>
      </p:sp>
      <p:sp>
        <p:nvSpPr>
          <p:cNvPr id="32" name="Tijdelijke aanduiding voor dianummer 31">
            <a:extLst>
              <a:ext uri="{FF2B5EF4-FFF2-40B4-BE49-F238E27FC236}">
                <a16:creationId xmlns:a16="http://schemas.microsoft.com/office/drawing/2014/main" id="{E612258B-809C-4937-88CC-45880B3C8264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nl-NL" smtClean="0"/>
              <a:pPr rtl="0"/>
              <a:t>8</a:t>
            </a:fld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DED61FF-98D7-468C-A710-A0E65FFC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 smtClean="0"/>
              <a:t>Basisprincipes positief opvoeden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06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BEFF07F-FAEE-4EDA-A822-96C6B92C55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nl-NL" smtClean="0">
                <a:solidFill>
                  <a:schemeClr val="bg1"/>
                </a:solidFill>
              </a:rPr>
              <a:pPr algn="ctr" rtl="0"/>
              <a:t>9</a:t>
            </a:fld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299410" y="2390274"/>
            <a:ext cx="36094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 smtClean="0">
                <a:solidFill>
                  <a:schemeClr val="bg1"/>
                </a:solidFill>
              </a:rPr>
              <a:t>Zelfregulatie en Triple-P</a:t>
            </a:r>
            <a:endParaRPr lang="nl-NL" sz="4400" b="1" dirty="0">
              <a:solidFill>
                <a:schemeClr val="bg1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759116" y="1700463"/>
            <a:ext cx="5969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Zelfredzaamheid </a:t>
            </a:r>
          </a:p>
          <a:p>
            <a:r>
              <a:rPr lang="nl-NL" sz="2800" b="1" dirty="0">
                <a:solidFill>
                  <a:schemeClr val="bg1"/>
                </a:solidFill>
              </a:rPr>
              <a:t>	</a:t>
            </a:r>
            <a:r>
              <a:rPr lang="nl-NL" sz="2800" dirty="0" smtClean="0">
                <a:solidFill>
                  <a:schemeClr val="bg1"/>
                </a:solidFill>
              </a:rPr>
              <a:t>Zelf verantwoordelijkheid durven 	nemen zonder afhankelijk te zijn 	van wat anderen vinden of doen.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Persoonlijk effectiviteit </a:t>
            </a:r>
          </a:p>
          <a:p>
            <a:r>
              <a:rPr lang="nl-NL" sz="2800" b="1" dirty="0">
                <a:solidFill>
                  <a:schemeClr val="bg1"/>
                </a:solidFill>
              </a:rPr>
              <a:t>	</a:t>
            </a:r>
            <a:r>
              <a:rPr lang="nl-NL" sz="2800" dirty="0" smtClean="0">
                <a:solidFill>
                  <a:schemeClr val="bg1"/>
                </a:solidFill>
              </a:rPr>
              <a:t>Succes ervaringen opdoen.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chemeClr val="bg1"/>
                </a:solidFill>
              </a:rPr>
              <a:t>Zelf leiding kunnen geven</a:t>
            </a:r>
          </a:p>
          <a:p>
            <a:r>
              <a:rPr lang="nl-NL" sz="2800" b="1" dirty="0">
                <a:solidFill>
                  <a:schemeClr val="bg1"/>
                </a:solidFill>
              </a:rPr>
              <a:t>	</a:t>
            </a:r>
            <a:r>
              <a:rPr lang="nl-NL" sz="2800" dirty="0" smtClean="0">
                <a:solidFill>
                  <a:schemeClr val="bg1"/>
                </a:solidFill>
              </a:rPr>
              <a:t>wat is belangrijk? </a:t>
            </a:r>
          </a:p>
          <a:p>
            <a:r>
              <a:rPr lang="nl-NL" sz="2800" b="1" dirty="0">
                <a:solidFill>
                  <a:schemeClr val="bg1"/>
                </a:solidFill>
              </a:rPr>
              <a:t>	</a:t>
            </a:r>
            <a:r>
              <a:rPr lang="nl-NL" sz="2800" dirty="0" smtClean="0">
                <a:solidFill>
                  <a:schemeClr val="bg1"/>
                </a:solidFill>
              </a:rPr>
              <a:t>wat wordt er verwacht?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1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50612_TF66873322" id="{90406A58-55A7-478F-BF58-0B001A94B978}" vid="{00773A88-30A6-4BC0-B00A-CC85CEB0F2EB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A861E89CE4BE4496167191C820678F" ma:contentTypeVersion="11" ma:contentTypeDescription="Create a new document." ma:contentTypeScope="" ma:versionID="61cd023c348dc5129e3b3c2c4015be40">
  <xsd:schema xmlns:xsd="http://www.w3.org/2001/XMLSchema" xmlns:xs="http://www.w3.org/2001/XMLSchema" xmlns:p="http://schemas.microsoft.com/office/2006/metadata/properties" xmlns:ns3="c7356cf0-e956-4c24-b6df-54f30d9d7dac" xmlns:ns4="d15a0288-2d4b-471e-99e1-d717752b5fdb" targetNamespace="http://schemas.microsoft.com/office/2006/metadata/properties" ma:root="true" ma:fieldsID="34a421188429850976c722e81936563a" ns3:_="" ns4:_="">
    <xsd:import namespace="c7356cf0-e956-4c24-b6df-54f30d9d7dac"/>
    <xsd:import namespace="d15a0288-2d4b-471e-99e1-d717752b5f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356cf0-e956-4c24-b6df-54f30d9d7d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a0288-2d4b-471e-99e1-d717752b5fd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B3A9A4-3B1F-4ADC-9D4B-3B70E586C5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73806C-7EF0-461B-A244-20EDBC4F14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356cf0-e956-4c24-b6df-54f30d9d7dac"/>
    <ds:schemaRef ds:uri="d15a0288-2d4b-471e-99e1-d717752b5f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33E771-E022-4C55-86B2-92F4B446C69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15a0288-2d4b-471e-99e1-d717752b5fdb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c7356cf0-e956-4c24-b6df-54f30d9d7da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Verkooppresentatie roze suite</Template>
  <TotalTime>0</TotalTime>
  <Words>337</Words>
  <Application>Microsoft Office PowerPoint</Application>
  <PresentationFormat>Breedbeeld</PresentationFormat>
  <Paragraphs>69</Paragraphs>
  <Slides>13</Slides>
  <Notes>9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Baskerville Old Face</vt:lpstr>
      <vt:lpstr>Calibri</vt:lpstr>
      <vt:lpstr>Corbel</vt:lpstr>
      <vt:lpstr>Times New Roman</vt:lpstr>
      <vt:lpstr>Office-thema</vt:lpstr>
      <vt:lpstr>Positief opvoeden </vt:lpstr>
      <vt:lpstr>Planning  aankomende  weken​</vt:lpstr>
      <vt:lpstr>Vorige les?</vt:lpstr>
      <vt:lpstr>Doelen les 7 </vt:lpstr>
      <vt:lpstr>Positief opvoeden</vt:lpstr>
      <vt:lpstr>Wat is triple – P?</vt:lpstr>
      <vt:lpstr>Waar zorgt Triple-P voor?</vt:lpstr>
      <vt:lpstr>Basisprincipes positief opvoeden </vt:lpstr>
      <vt:lpstr>PowerPoint-presentatie</vt:lpstr>
      <vt:lpstr>1.  Positief contact  bevorderen  2. nieuwe vaardigheden  en gedrag leren 3. gewenst gedrag  bevorderen 4. omgaan met  ongewenst gedrag </vt:lpstr>
      <vt:lpstr>PowerPoint-presentatie</vt:lpstr>
      <vt:lpstr>Opdracht 6/7  Poster afmaken </vt:lpstr>
      <vt:lpstr>Doelen les 7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2020-10-13T19:14:17Z</dcterms:created>
  <dcterms:modified xsi:type="dcterms:W3CDTF">2020-11-22T10:56:23Z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0x0101007DA861E89CE4BE4496167191C820678F</vt:lpwstr>
  </property>
</Properties>
</file>